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5" r:id="rId4"/>
    <p:sldId id="276" r:id="rId5"/>
    <p:sldId id="278" r:id="rId6"/>
    <p:sldId id="280" r:id="rId7"/>
    <p:sldId id="281" r:id="rId8"/>
    <p:sldId id="282" r:id="rId9"/>
    <p:sldId id="283" r:id="rId10"/>
    <p:sldId id="285" r:id="rId11"/>
    <p:sldId id="277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84" r:id="rId22"/>
    <p:sldId id="270" r:id="rId23"/>
    <p:sldId id="27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T-8\Desktop\&#1044;&#1086;&#1082;&#1083;&#1072;&#1076;\&#1057;&#1090;&#1072;&#1090;&#1080;&#1089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T-8\Desktop\&#1044;&#1086;&#1082;&#1083;&#1072;&#1076;\&#1057;&#1090;&#1072;&#1090;&#1080;&#1089;&#1090;&#1080;&#1082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T-8\Desktop\&#1044;&#1086;&#1082;&#1083;&#1072;&#1076;\&#1057;&#1090;&#1072;&#1090;&#1080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942671639729295"/>
          <c:y val="2.8241215152574491E-2"/>
          <c:w val="0.73792317078786196"/>
          <c:h val="0.481264672746580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8 месяцев 2018 года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Лист1!$A$6:$A$13</c:f>
              <c:strCache>
                <c:ptCount val="8"/>
                <c:pt idx="0">
                  <c:v>Количество  НС на производстве, всего</c:v>
                </c:pt>
                <c:pt idx="1">
                  <c:v>Групповых НС на производстве</c:v>
                </c:pt>
                <c:pt idx="2">
                  <c:v>Тяжелых НС на производстве </c:v>
                </c:pt>
                <c:pt idx="3">
                  <c:v>НС на производстве со смертельным исходом</c:v>
                </c:pt>
                <c:pt idx="4">
                  <c:v>Количество НС не связанных с производством, всего</c:v>
                </c:pt>
                <c:pt idx="5">
                  <c:v>Групповых НС не связанных с производством</c:v>
                </c:pt>
                <c:pt idx="6">
                  <c:v>Тяжелых НС не связанных с производством</c:v>
                </c:pt>
                <c:pt idx="7">
                  <c:v>НС не связанных с производством со смертельным исходом</c:v>
                </c:pt>
              </c:strCache>
            </c:strRef>
          </c:cat>
          <c:val>
            <c:numRef>
              <c:f>Лист1!$B$6:$B$13</c:f>
              <c:numCache>
                <c:formatCode>General</c:formatCode>
                <c:ptCount val="8"/>
                <c:pt idx="0">
                  <c:v>10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8 месяцев 2019 года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Лист1!$A$6:$A$13</c:f>
              <c:strCache>
                <c:ptCount val="8"/>
                <c:pt idx="0">
                  <c:v>Количество  НС на производстве, всего</c:v>
                </c:pt>
                <c:pt idx="1">
                  <c:v>Групповых НС на производстве</c:v>
                </c:pt>
                <c:pt idx="2">
                  <c:v>Тяжелых НС на производстве </c:v>
                </c:pt>
                <c:pt idx="3">
                  <c:v>НС на производстве со смертельным исходом</c:v>
                </c:pt>
                <c:pt idx="4">
                  <c:v>Количество НС не связанных с производством, всего</c:v>
                </c:pt>
                <c:pt idx="5">
                  <c:v>Групповых НС не связанных с производством</c:v>
                </c:pt>
                <c:pt idx="6">
                  <c:v>Тяжелых НС не связанных с производством</c:v>
                </c:pt>
                <c:pt idx="7">
                  <c:v>НС не связанных с производством со смертельным исходом</c:v>
                </c:pt>
              </c:strCache>
            </c:strRef>
          </c:cat>
          <c:val>
            <c:numRef>
              <c:f>Лист1!$C$6:$C$13</c:f>
              <c:numCache>
                <c:formatCode>General</c:formatCode>
                <c:ptCount val="8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</c:numCache>
            </c:numRef>
          </c:val>
        </c:ser>
        <c:axId val="37271808"/>
        <c:axId val="37568512"/>
      </c:barChart>
      <c:catAx>
        <c:axId val="37271808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7568512"/>
        <c:crosses val="autoZero"/>
        <c:auto val="1"/>
        <c:lblAlgn val="ctr"/>
        <c:lblOffset val="100"/>
      </c:catAx>
      <c:valAx>
        <c:axId val="37568512"/>
        <c:scaling>
          <c:orientation val="minMax"/>
        </c:scaling>
        <c:axPos val="l"/>
        <c:majorGridlines/>
        <c:numFmt formatCode="General" sourceLinked="1"/>
        <c:tickLblPos val="nextTo"/>
        <c:crossAx val="3727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8800939356264"/>
          <c:y val="0.22595837083917258"/>
          <c:w val="8.8550444352351279E-2"/>
          <c:h val="0.32448195543842467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020916793295576"/>
          <c:y val="5.1400554097404488E-2"/>
          <c:w val="0.7620776105972894"/>
          <c:h val="0.7417206182560521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0"/>
                  <c:y val="1.403016640440197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8.4180998426411895E-3"/>
                </c:manualLayout>
              </c:layout>
              <c:showVal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Лист1!$A$62:$A$64</c:f>
              <c:strCache>
                <c:ptCount val="2"/>
                <c:pt idx="0">
                  <c:v>Первое полугодие 2018 года</c:v>
                </c:pt>
                <c:pt idx="1">
                  <c:v>Первое полугодие 2019 года</c:v>
                </c:pt>
              </c:strCache>
            </c:strRef>
          </c:cat>
          <c:val>
            <c:numRef>
              <c:f>Лист1!$B$62:$B$64</c:f>
              <c:numCache>
                <c:formatCode>General</c:formatCode>
                <c:ptCount val="3"/>
                <c:pt idx="0">
                  <c:v>113</c:v>
                </c:pt>
                <c:pt idx="1">
                  <c:v>107</c:v>
                </c:pt>
                <c:pt idx="2">
                  <c:v>0</c:v>
                </c:pt>
              </c:numCache>
            </c:numRef>
          </c:val>
        </c:ser>
        <c:axId val="37581568"/>
        <c:axId val="37583104"/>
      </c:barChart>
      <c:catAx>
        <c:axId val="37581568"/>
        <c:scaling>
          <c:orientation val="minMax"/>
        </c:scaling>
        <c:axPos val="b"/>
        <c:majorGridlines/>
        <c:tickLblPos val="nextTo"/>
        <c:crossAx val="37583104"/>
        <c:crosses val="autoZero"/>
        <c:auto val="1"/>
        <c:lblAlgn val="ctr"/>
        <c:lblOffset val="100"/>
      </c:catAx>
      <c:valAx>
        <c:axId val="37583104"/>
        <c:scaling>
          <c:orientation val="minMax"/>
        </c:scaling>
        <c:axPos val="l"/>
        <c:majorGridlines/>
        <c:numFmt formatCode="General" sourceLinked="1"/>
        <c:tickLblPos val="nextTo"/>
        <c:crossAx val="3758156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Лист1!$A$42:$A$43</c:f>
              <c:strCache>
                <c:ptCount val="2"/>
                <c:pt idx="0">
                  <c:v>Первое полугодие 2018 года</c:v>
                </c:pt>
                <c:pt idx="1">
                  <c:v>Первое полугодие 2019 года</c:v>
                </c:pt>
              </c:strCache>
            </c:strRef>
          </c:cat>
          <c:val>
            <c:numRef>
              <c:f>Лист1!$B$42:$B$43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</c:ser>
        <c:axId val="37622912"/>
        <c:axId val="37624448"/>
      </c:barChart>
      <c:catAx>
        <c:axId val="37622912"/>
        <c:scaling>
          <c:orientation val="minMax"/>
        </c:scaling>
        <c:axPos val="b"/>
        <c:tickLblPos val="nextTo"/>
        <c:crossAx val="37624448"/>
        <c:crosses val="autoZero"/>
        <c:auto val="1"/>
        <c:lblAlgn val="ctr"/>
        <c:lblOffset val="100"/>
      </c:catAx>
      <c:valAx>
        <c:axId val="37624448"/>
        <c:scaling>
          <c:orientation val="minMax"/>
        </c:scaling>
        <c:axPos val="l"/>
        <c:majorGridlines/>
        <c:numFmt formatCode="General" sourceLinked="1"/>
        <c:tickLblPos val="nextTo"/>
        <c:crossAx val="37622912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1FE2-EF4A-4B61-B730-13537E666414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60600-356C-4372-A20D-E36AF192E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24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0600-356C-4372-A20D-E36AF192EE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AEAF-CCDD-4B18-9C51-5BA22DEA8B4D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50EC-95D1-416A-9082-13550C9975E1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C507-D106-4F78-85F3-3B60427BA1F9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E0A9-CE30-4600-A8B4-E778D715F219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65D-B09B-4057-93FB-9AC670B753F7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DB77-0980-4F60-A6B0-722AC913EF97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067B-25F0-47BB-9554-EB8E255936FF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5BFF-CDF2-4A94-9C6E-C5F2A5D5188C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D363-4FBE-4C2F-9257-5E45BF915A71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130A-350F-441A-9CDA-AD4B5450325C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731-84E3-4792-93D7-4EDE84809F53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8231D9-253C-4135-9BD1-FAC9C5C2C920}" type="datetime1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B3378-8C9F-4EDC-AEDF-8171288C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2C9DE4C6445839F9E7EE4785422398F81BFC27CB8CBAAAE7C25C6554507A9C822ACE6689EEDDBDB029E39BFF0DBE460F577B8D7FBB60341J2k6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1E4C43BBD39E77CB514BB25CF032275FE5D2CAFD3EACCDFB440A4689E2C62C29D77162C08FDC99A25C4937B2AF493800C143D88C899DDAAp4e8F" TargetMode="External"/><Relationship Id="rId2" Type="http://schemas.openxmlformats.org/officeDocument/2006/relationships/hyperlink" Target="consultantplus://offline/ref=41E4C43BBD39E77CB514BB25CF032275FE5D2CAFD3EACCDFB440A4689E2C62C29D77162C08FDC99922C4937B2AF493800C143D88C899DDAAp4e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E8A9B43879407DC08D325AA4071C61C49A178EF5814C0DD33EB5466D6DF9A385D19BD8BAFB75ADEAC2DEC300DEDF41AADC8BCC151D9A3FDBKBO6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1E4C43BBD39E77CB514BB25CF032275FE5D2CAFD3EACCDFB440A4689E2C62C29D77162C08FDC99D25C4937B2AF493800C143D88C899DDAAp4e8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1E4C43BBD39E77CB514BB25CF032275FE5D2CAFD3EACCDFB440A4689E2C62C29D77162C08FDC99829C4937B2AF493800C143D88C899DDAAp4e8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1E4C43BBD39E77CB514BB25CF032275FF5C2DAED1E7CCDFB440A4689E2C62C29D77162C08FDC99F20C4937B2AF493800C143D88C899DDAAp4e8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1E4C43BBD39E77CB514BB25CF032275FE5D2CAFD3EACCDFB440A4689E2C62C29D77162C08FDC99829C4937B2AF493800C143D88C899DDAAp4e8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1E4C43BBD39E77CB514BB25CF032275FF5F28A3D7E4CCDFB440A4689E2C62C29D77162C08FDCF9F23C4937B2AF493800C143D88C899DDAAp4e8F" TargetMode="External"/><Relationship Id="rId2" Type="http://schemas.openxmlformats.org/officeDocument/2006/relationships/hyperlink" Target="consultantplus://offline/ref=41E4C43BBD39E77CB514BB25CF032275FE542BA5D1E2CCDFB440A4689E2C62C29D77162C08FDCF9928C4937B2AF493800C143D88C899DDAAp4e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41E4C43BBD39E77CB514BB25CF032275FE5D2AA5D5E3CCDFB440A4689E2C62C29D77162C08FDC99924C4937B2AF493800C143D88C899DDAAp4e8F" TargetMode="External"/><Relationship Id="rId4" Type="http://schemas.openxmlformats.org/officeDocument/2006/relationships/hyperlink" Target="consultantplus://offline/ref=41E4C43BBD39E77CB514BB25CF032275FF5F28A3D7E4CCDFB440A4689E2C62C29D77162C08FDCE9D20C4937B2AF493800C143D88C899DDAAp4e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1E4C43BBD39E77CB514BB25CF032275FE5D2CAFD3EACCDFB440A4689E2C62C29D77162C08FDCD9024C4937B2AF493800C143D88C899DDAAp4e8F" TargetMode="External"/><Relationship Id="rId2" Type="http://schemas.openxmlformats.org/officeDocument/2006/relationships/hyperlink" Target="consultantplus://offline/ref=41E4C43BBD39E77CB514BB25CF032275FE5D2CAFD3EACCDFB440A4689E2C62C29D77162C08FDCD9023C4937B2AF493800C143D88C899DDAAp4e8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zero.global/ru" TargetMode="External"/><Relationship Id="rId2" Type="http://schemas.openxmlformats.org/officeDocument/2006/relationships/hyperlink" Target="http://visionzero.global/sites/default/files/2017-11/5-Vision_zero_Guide-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zero.global/ru/prisoedinaites-k-na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00240"/>
            <a:ext cx="8458200" cy="4500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Система управления охраной труда, как основополагающий элемент сохранения жизни и здоровья работников организации в процессе трудовой деятельности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2019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2862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Государственная инспекция труда в Республике Карелия</a:t>
            </a:r>
          </a:p>
          <a:p>
            <a:pPr algn="ctr"/>
            <a:endParaRPr lang="ru-RU" sz="1800" b="1" dirty="0"/>
          </a:p>
        </p:txBody>
      </p:sp>
      <p:pic>
        <p:nvPicPr>
          <p:cNvPr id="15362" name="Picture 2" descr="http://sops96.ru/uploadedFiles/newsimages/big/rostr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14356"/>
            <a:ext cx="110282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выполнение работ на высоте на одной из  строительных площадок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C:\Users\GIT-8\Desktop\2019\Разное\фото\строи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273" y="1554163"/>
            <a:ext cx="2545854" cy="45259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1142984"/>
            <a:ext cx="442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г. Петрозаводск, 2019 год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Нормативные акты Определяющие Создание и функционирование системы управления охраной труда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Трудовой кодекс Российской Федерации:</a:t>
            </a: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Статья 209. Основные понятия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Система управления охраной труда - комплекс взаимосвязанных и взаимодействующих между собой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элементов, устанавливающих политику и цели в области охраны труда у конкретного работодателя и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процедуры по достижению этих целей. </a:t>
            </a: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Статья 212. Обязанности работодателя по обеспечению безопасных условий и охраны труда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Работодатель обязан обеспечить создание и функционирование </a:t>
            </a:r>
            <a:r>
              <a:rPr lang="ru-RU" sz="1400" dirty="0" smtClean="0">
                <a:solidFill>
                  <a:schemeClr val="tx1"/>
                </a:solidFill>
                <a:hlinkClick r:id="rId2"/>
              </a:rPr>
              <a:t>системы управления охраной труда;</a:t>
            </a:r>
          </a:p>
          <a:p>
            <a:pPr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Приказ Минтруда России от 19.08.2016 N 438н "Об утверждении Типового положения о системе управления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охраной труда" (Зарегистрировано в Минюсте России 13.10.2016 N 44037)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Типовое положение о системе управления охраной труда разработано в целях оказания содействия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работодателям при создании и обеспечении функционирования системы управления охраной труда (далее –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СУОТ).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Приказом Роструда от 21 марта 2019 года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N 77,  утверждены Методические </a:t>
            </a:r>
            <a:r>
              <a:rPr lang="ru-RU" sz="1800" b="1" dirty="0" smtClean="0">
                <a:solidFill>
                  <a:schemeClr val="tx1"/>
                </a:solidFill>
                <a:hlinkClick r:id="" action="ppaction://hlinkfile"/>
              </a:rPr>
              <a:t>рекомендации</a:t>
            </a:r>
            <a:r>
              <a:rPr lang="ru-RU" sz="1800" b="1" dirty="0" smtClean="0">
                <a:solidFill>
                  <a:schemeClr val="tx1"/>
                </a:solidFill>
              </a:rPr>
              <a:t> по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проверке создания и обеспечения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функционирования системы управления охраной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труда</a:t>
            </a:r>
          </a:p>
          <a:p>
            <a:pPr algn="ctr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 указанным приказом,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Государственным инспекциям труда  в  субъектах Российской Федерации ,</a:t>
            </a:r>
          </a:p>
          <a:p>
            <a:pPr algn="ctr">
              <a:buNone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предписано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обязательное рассмотрение вопросов СУОТ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 проведении расследований несчастных случаев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внеплановых проверок в связи с несчастным случаем.</a:t>
            </a:r>
          </a:p>
          <a:p>
            <a:pPr algn="ctr">
              <a:buNone/>
            </a:pPr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14353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В соответствии с </a:t>
            </a:r>
            <a:r>
              <a:rPr lang="ru-RU" sz="4400" b="1" dirty="0" smtClean="0">
                <a:solidFill>
                  <a:schemeClr val="tx1"/>
                </a:solidFill>
                <a:hlinkClick r:id="rId2"/>
              </a:rPr>
              <a:t>пунктом 2</a:t>
            </a:r>
            <a:r>
              <a:rPr lang="ru-RU" sz="4400" b="1" dirty="0" smtClean="0">
                <a:solidFill>
                  <a:schemeClr val="tx1"/>
                </a:solidFill>
              </a:rPr>
              <a:t> Типового положения </a:t>
            </a:r>
            <a:r>
              <a:rPr lang="ru-RU" sz="4400" dirty="0" smtClean="0">
                <a:solidFill>
                  <a:schemeClr val="tx1"/>
                </a:solidFill>
              </a:rPr>
              <a:t>создание и обеспечение функционирования СУОТ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осуществляется работодателем.</a:t>
            </a:r>
          </a:p>
          <a:p>
            <a:pPr algn="ctr">
              <a:buNone/>
            </a:pPr>
            <a:endParaRPr lang="ru-RU" sz="4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400" u="sng" dirty="0" smtClean="0">
                <a:solidFill>
                  <a:schemeClr val="tx1"/>
                </a:solidFill>
              </a:rPr>
              <a:t>Согласно </a:t>
            </a:r>
            <a:r>
              <a:rPr lang="ru-RU" sz="4400" b="1" dirty="0" smtClean="0">
                <a:solidFill>
                  <a:schemeClr val="tx1"/>
                </a:solidFill>
                <a:hlinkClick r:id="rId3"/>
              </a:rPr>
              <a:t>пункту 8</a:t>
            </a:r>
            <a:r>
              <a:rPr lang="ru-RU" sz="4400" b="1" u="sng" dirty="0" smtClean="0">
                <a:solidFill>
                  <a:schemeClr val="tx1"/>
                </a:solidFill>
              </a:rPr>
              <a:t> Типового положения</a:t>
            </a:r>
            <a:r>
              <a:rPr lang="ru-RU" sz="4400" u="sng" dirty="0" smtClean="0">
                <a:solidFill>
                  <a:schemeClr val="tx1"/>
                </a:solidFill>
              </a:rPr>
              <a:t>, в положение о СУОТ работодателя с учетом специфики деятельности </a:t>
            </a:r>
          </a:p>
          <a:p>
            <a:pPr algn="ctr">
              <a:buNone/>
            </a:pPr>
            <a:r>
              <a:rPr lang="ru-RU" sz="4400" u="sng" dirty="0" smtClean="0">
                <a:solidFill>
                  <a:schemeClr val="tx1"/>
                </a:solidFill>
              </a:rPr>
              <a:t>работодателя </a:t>
            </a:r>
            <a:r>
              <a:rPr lang="ru-RU" sz="4400" b="1" u="sng" dirty="0" smtClean="0">
                <a:solidFill>
                  <a:srgbClr val="C00000"/>
                </a:solidFill>
              </a:rPr>
              <a:t>включаются следующие разделы </a:t>
            </a:r>
            <a:r>
              <a:rPr lang="ru-RU" sz="4400" u="sng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</a:t>
            </a: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работодателя в области охраны труда</a:t>
            </a: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</a:t>
            </a: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работодателя в области охраны труда</a:t>
            </a:r>
            <a:r>
              <a:rPr lang="ru-RU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</a:t>
            </a: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функционирования СУОТ (распределение обязанностей в сфере охраны труда между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должностными лицами работодателя);</a:t>
            </a:r>
            <a:endParaRPr lang="ru-RU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мероприятий по реализации процедур (процедуры будут указаны отдельно);</a:t>
            </a:r>
            <a:endParaRPr lang="ru-RU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 функционирования СУОТ и мониторинг реализации процедур;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ж)</a:t>
            </a: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улучшений функционирования СУОТ;</a:t>
            </a:r>
            <a:endParaRPr lang="ru-RU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4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реагирование на аварии, несчастные случаи и профессиональные заболевания;</a:t>
            </a:r>
            <a:endParaRPr lang="ru-RU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и) 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документами СУОТ.</a:t>
            </a:r>
          </a:p>
          <a:p>
            <a:endParaRPr lang="ru-RU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Политика может представлять собой отдельный документ или может являться частью Положения о СУОТ организации</a:t>
            </a:r>
            <a:r>
              <a:rPr lang="ru-RU" dirty="0" smtClean="0">
                <a:solidFill>
                  <a:schemeClr val="tx1"/>
                </a:solidFill>
              </a:rPr>
              <a:t>.  </a:t>
            </a:r>
            <a:r>
              <a:rPr lang="ru-RU" b="1" i="1" dirty="0" smtClean="0">
                <a:solidFill>
                  <a:srgbClr val="FF0000"/>
                </a:solidFill>
              </a:rPr>
              <a:t>Важно</a:t>
            </a:r>
            <a:r>
              <a:rPr lang="ru-RU" i="1" dirty="0" smtClean="0">
                <a:solidFill>
                  <a:schemeClr val="tx1"/>
                </a:solidFill>
              </a:rPr>
              <a:t>, чтобы она была доступна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всем заинтересованным сторонам. Обеспечить это можно путем размещения Политики на информационных стендах организации, в уголках по охране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труда, на сайте организации в сети Интернет и тому подобное.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Структура СУОТ у работодателей, численность работников которых составляет менее 15 человек, может быть упрощенной при условии соблюдения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государственных нормативных требований охраны труда. Упрощение осуществляется с учетом специфики деятельности работодателя путем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сокращения предусмотренных уровней управления между работником и работодателем в целом с установлением обязанностей </a:t>
            </a:r>
            <a:r>
              <a:rPr lang="ru-RU" i="1" dirty="0" smtClean="0">
                <a:solidFill>
                  <a:srgbClr val="FF0000"/>
                </a:solidFill>
              </a:rPr>
              <a:t>в соответствии с 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hlinkClick r:id="" action="ppaction://hlinkfile"/>
              </a:rPr>
              <a:t>пунктами 22</a:t>
            </a:r>
            <a:r>
              <a:rPr lang="ru-RU" i="1" dirty="0" smtClean="0">
                <a:solidFill>
                  <a:srgbClr val="FF0000"/>
                </a:solidFill>
              </a:rPr>
              <a:t> и </a:t>
            </a:r>
            <a:r>
              <a:rPr lang="ru-RU" i="1" dirty="0" smtClean="0">
                <a:solidFill>
                  <a:srgbClr val="FF0000"/>
                </a:solidFill>
                <a:hlinkClick r:id="" action="ppaction://hlinkfile"/>
              </a:rPr>
              <a:t>25</a:t>
            </a:r>
            <a:r>
              <a:rPr lang="ru-RU" i="1" dirty="0" smtClean="0">
                <a:solidFill>
                  <a:srgbClr val="FF0000"/>
                </a:solidFill>
              </a:rPr>
              <a:t> Типового положения.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В соответствии с </a:t>
            </a:r>
            <a:r>
              <a:rPr lang="ru-RU" i="1" dirty="0" smtClean="0">
                <a:solidFill>
                  <a:schemeClr val="tx1"/>
                </a:solidFill>
                <a:hlinkClick r:id="rId4"/>
              </a:rPr>
              <a:t>пунктом 21</a:t>
            </a:r>
            <a:r>
              <a:rPr lang="ru-RU" i="1" dirty="0" smtClean="0">
                <a:solidFill>
                  <a:schemeClr val="tx1"/>
                </a:solidFill>
              </a:rPr>
              <a:t> Типового положения, на каждом уровне управления устанавливаются обязанности в сфере охраны труда персонально для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каждого руководителя или принимающего участие в управлении работника.</a:t>
            </a:r>
          </a:p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разделы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Типового положения о системе управления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охраной труда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пунктом 11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Типового положения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endParaRPr lang="ru-RU" sz="1600" u="sng" dirty="0" smtClean="0"/>
          </a:p>
          <a:p>
            <a:pPr algn="ctr">
              <a:buNone/>
            </a:pP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должна включать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положения о соответствии условий труда на рабочих местах работодателя требованиям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 труда;</a:t>
            </a:r>
          </a:p>
          <a:p>
            <a:pPr algn="ctr"/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обязательства работодателя по предотвращению травматизма и ухудшения здоровья работников;</a:t>
            </a:r>
          </a:p>
          <a:p>
            <a:pPr algn="ctr"/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положения об учете специфики деятельности работодателя и вида (видов) осуществляемой им экономической деятельности, обусловливающих уровень профессиональных рисков работников;</a:t>
            </a:r>
          </a:p>
          <a:p>
            <a:pPr algn="ctr"/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порядок совершенствования функционирования СУОТ.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работодателя в области охраны труда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ru-RU" sz="4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подготовки работников по охране труда;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ru-RU" sz="4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организации и проведения оценки условий труда;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ru-RU" sz="4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управления профессиональными рисками;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ru-RU" sz="4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организации и проведения наблюдения за состоянием здоровья работников;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r>
              <a:rPr lang="ru-RU" sz="4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информирования работников об условиях труда на их рабочих местах, уровнях профессиональных рисков, а также о предоставляемых им  гарантиях, полагающихся компенсациях;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</a:t>
            </a:r>
            <a:r>
              <a:rPr lang="ru-RU" sz="4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обеспечения оптимальных режимов труда и отдыха работников;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</a:t>
            </a:r>
            <a:r>
              <a:rPr lang="ru-RU" sz="4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обеспечения работников средствами индивидуальной и коллективной защиты, смывающими и обезвреживающими средствами;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</a:t>
            </a:r>
            <a:r>
              <a:rPr lang="ru-RU" sz="4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обеспечения работников молоком и другими равноценными пищевыми продуктами, лечебно-профилактическим питанием;</a:t>
            </a:r>
          </a:p>
          <a:p>
            <a:pPr algn="ctr"/>
            <a:endParaRPr lang="ru-RU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</a:t>
            </a:r>
            <a:r>
              <a:rPr lang="ru-RU" sz="4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обеспечения безопасного выполнения подрядных работ и снабжения безопасной продукцией.</a:t>
            </a:r>
          </a:p>
          <a:p>
            <a:pPr>
              <a:buNone/>
            </a:pPr>
            <a:endParaRPr lang="ru-RU" sz="25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Условно к базовым процедурам можно отнести </a:t>
            </a:r>
            <a:r>
              <a:rPr lang="ru-RU" sz="4000" dirty="0" smtClean="0">
                <a:solidFill>
                  <a:srgbClr val="FF0000"/>
                </a:solidFill>
              </a:rPr>
              <a:t>процедуры   </a:t>
            </a:r>
            <a:r>
              <a:rPr lang="ru-RU" sz="4000" dirty="0" smtClean="0">
                <a:solidFill>
                  <a:srgbClr val="FF0000"/>
                </a:solidFill>
                <a:hlinkClick r:id="" action="ppaction://hlinkfile"/>
              </a:rPr>
              <a:t>2</a:t>
            </a:r>
            <a:r>
              <a:rPr lang="ru-RU" sz="4000" dirty="0" smtClean="0">
                <a:solidFill>
                  <a:srgbClr val="FF0000"/>
                </a:solidFill>
              </a:rPr>
              <a:t>) и </a:t>
            </a:r>
            <a:r>
              <a:rPr lang="ru-RU" sz="4000" dirty="0" smtClean="0">
                <a:solidFill>
                  <a:srgbClr val="FF0000"/>
                </a:solidFill>
                <a:hlinkClick r:id="" action="ppaction://hlinkfile"/>
              </a:rPr>
              <a:t>3</a:t>
            </a:r>
            <a:r>
              <a:rPr lang="ru-RU" sz="4000" dirty="0" smtClean="0">
                <a:solidFill>
                  <a:srgbClr val="FF0000"/>
                </a:solidFill>
              </a:rPr>
              <a:t>), так как на основе этих процедур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выявляются опасности и оцениваются риски, а все остальные </a:t>
            </a:r>
            <a:r>
              <a:rPr lang="ru-RU" sz="4000" dirty="0" smtClean="0">
                <a:solidFill>
                  <a:srgbClr val="FF0000"/>
                </a:solidFill>
              </a:rPr>
              <a:t>- это обеспечительные процедуры.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Работодателем могут реализовываться не все предусмотренные </a:t>
            </a:r>
            <a:r>
              <a:rPr lang="ru-RU" sz="4000" i="1" u="sng" dirty="0" smtClean="0">
                <a:solidFill>
                  <a:srgbClr val="0070C0"/>
                </a:solidFill>
              </a:rPr>
              <a:t>Типовым </a:t>
            </a:r>
            <a:r>
              <a:rPr lang="ru-RU" sz="4000" i="1" u="sng" dirty="0" smtClean="0">
                <a:solidFill>
                  <a:srgbClr val="0070C0"/>
                </a:solidFill>
                <a:hlinkClick r:id="rId2"/>
              </a:rPr>
              <a:t>положением</a:t>
            </a:r>
            <a:r>
              <a:rPr lang="ru-RU" sz="4000" i="1" u="sng" dirty="0" smtClean="0">
                <a:solidFill>
                  <a:srgbClr val="0070C0"/>
                </a:solidFill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</a:rPr>
              <a:t>процедуры (например, в случае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отсутствия вредных производственных факторов может не реализовываться такой элемент процедуры организации и проведения наблюдения за состоянием здоровья работников, как  проведения медицинских осмотров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или процедура обеспечения работников средствами индивидуальной защиты), а также могут осуществляться процедуры, не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предусмотренные Типовым  </a:t>
            </a:r>
            <a:r>
              <a:rPr lang="ru-RU" sz="4000" i="1" dirty="0" smtClean="0">
                <a:solidFill>
                  <a:srgbClr val="0070C0"/>
                </a:solidFill>
                <a:hlinkClick r:id="rId2"/>
              </a:rPr>
              <a:t>положением</a:t>
            </a:r>
            <a:r>
              <a:rPr lang="ru-RU" sz="4000" i="1" dirty="0" smtClean="0">
                <a:solidFill>
                  <a:srgbClr val="0070C0"/>
                </a:solidFill>
              </a:rPr>
              <a:t> (зачастую это бывает в случае наличия в организации корпоративных стандартов и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70C0"/>
                </a:solidFill>
              </a:rPr>
              <a:t>тому подобное). </a:t>
            </a:r>
            <a:endParaRPr lang="ru-RU" sz="40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Процедуры, направленные на достижение целей работодателя в области охраны труда (далее - процедуры)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Локальные нормативные акты, подлежащие проверке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3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проведении специальной оценки условий труда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endParaRPr lang="ru-RU" sz="2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3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 (распоряжение, приказ), утвердивший комиссию по специальной оценке условий труда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endParaRPr lang="ru-RU" sz="2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3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подтверждающие ознакомление работников с результатами специальной оценки условий труда под роспись (карты специальной оценки условий труда, листы ознакомления работников с результатами специальной оценки условий труда на их рабочих местах)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900" i="1" dirty="0" smtClean="0">
                <a:solidFill>
                  <a:schemeClr val="tx1"/>
                </a:solidFill>
              </a:rPr>
              <a:t>Процедура организации и проведения оценки условий труда должна быть разработана в соответствии с требованиями:</a:t>
            </a:r>
          </a:p>
          <a:p>
            <a:pPr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900" i="1" dirty="0" smtClean="0">
                <a:solidFill>
                  <a:schemeClr val="tx1"/>
                </a:solidFill>
              </a:rPr>
              <a:t>- Федерального </a:t>
            </a:r>
            <a:r>
              <a:rPr lang="ru-RU" sz="1900" i="1" dirty="0" smtClean="0">
                <a:solidFill>
                  <a:schemeClr val="tx1"/>
                </a:solidFill>
                <a:hlinkClick r:id="rId2"/>
              </a:rPr>
              <a:t>закона</a:t>
            </a:r>
            <a:r>
              <a:rPr lang="ru-RU" sz="1900" i="1" dirty="0" smtClean="0">
                <a:solidFill>
                  <a:schemeClr val="tx1"/>
                </a:solidFill>
              </a:rPr>
              <a:t> от 28.12.2013 N 426-ФЗ "О специальной оценке условий труда";</a:t>
            </a:r>
          </a:p>
          <a:p>
            <a:pPr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900" i="1" dirty="0" smtClean="0">
                <a:solidFill>
                  <a:schemeClr val="tx1"/>
                </a:solidFill>
              </a:rPr>
              <a:t>- особенностей проведения специальной оценки условий труда, утвержденными соответствующими приказами 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tx1"/>
                </a:solidFill>
              </a:rPr>
              <a:t>Минтруда России  и  других нормативных актов.</a:t>
            </a:r>
            <a:endParaRPr lang="ru-RU" sz="19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4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базовой процедуры организации и проведения оценки условий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1497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6200" i="1" dirty="0" smtClean="0">
                <a:solidFill>
                  <a:schemeClr val="tx1"/>
                </a:solidFill>
              </a:rPr>
              <a:t>Локальные нормативные акты, подлежащие проверке</a:t>
            </a:r>
            <a:r>
              <a:rPr lang="ru-RU" sz="62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buNone/>
            </a:pPr>
            <a:endParaRPr lang="ru-RU" sz="6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(реестр) опасностей (</a:t>
            </a:r>
            <a:r>
              <a:rPr lang="ru-RU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пункты 34 и 35 Типового положения</a:t>
            </a:r>
            <a:r>
              <a:rPr lang="ru-RU" sz="3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endParaRPr lang="ru-RU" sz="3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 (раздел Положения о СУОТ работодателя), описывающий используемый метод (методы) оценки уровня риска(</a:t>
            </a:r>
            <a:r>
              <a:rPr lang="ru-RU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пункты 36 и 37 Типового  положения</a:t>
            </a:r>
            <a:r>
              <a:rPr lang="ru-RU" sz="3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endParaRPr lang="ru-RU" sz="3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 подтверждающий проведение оценки уровней рисков, с указанием установленных уровней по каждому риску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endParaRPr lang="ru-RU" sz="3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3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 содержащий перечень мер по исключению, снижению или контролю уровней рисков (</a:t>
            </a:r>
            <a:r>
              <a:rPr lang="ru-RU" sz="37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из пунктов 38 и 39 Типового положения</a:t>
            </a:r>
            <a:r>
              <a:rPr lang="ru-RU" sz="3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Основное отличие проверки организации данной процедуры в рамках расследования несчастного случая и внеплановой проверки в связи с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несчастным случаем заключается в следующем: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в рамках внеплановой проверки проводится изучение вопросов оформления документов по данной процедуре и соответствие этих документов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требованиям Типового </a:t>
            </a:r>
            <a:r>
              <a:rPr lang="ru-RU" i="1" dirty="0" smtClean="0">
                <a:solidFill>
                  <a:schemeClr val="tx1"/>
                </a:solidFill>
                <a:hlinkClick r:id="rId2"/>
              </a:rPr>
              <a:t>положения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при проведении расследования несчастного случая проверка начинается с реализовавшейся опасности (какая опасность привела к получению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травмы работником или его смерти). Далее производится оценка качества организации работодателем процедуры управления профессиональными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рисками, т.е. оценивается </a:t>
            </a:r>
            <a:r>
              <a:rPr lang="ru-RU" b="1" i="1" u="sng" dirty="0" smtClean="0">
                <a:solidFill>
                  <a:srgbClr val="FF0000"/>
                </a:solidFill>
              </a:rPr>
              <a:t>полнота перечня выявленных опасностей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b="1" i="1" u="sng" dirty="0" smtClean="0">
                <a:solidFill>
                  <a:srgbClr val="FF0000"/>
                </a:solidFill>
              </a:rPr>
              <a:t>качество </a:t>
            </a:r>
            <a:r>
              <a:rPr lang="ru-RU" b="1" i="1" u="sng" dirty="0" smtClean="0">
                <a:solidFill>
                  <a:srgbClr val="FF0000"/>
                </a:solidFill>
              </a:rPr>
              <a:t> используемого </a:t>
            </a:r>
            <a:r>
              <a:rPr lang="ru-RU" b="1" i="1" u="sng" dirty="0" smtClean="0">
                <a:solidFill>
                  <a:srgbClr val="FF0000"/>
                </a:solidFill>
              </a:rPr>
              <a:t>метода (методов) оценки уровня рисков, 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установленные </a:t>
            </a:r>
            <a:r>
              <a:rPr lang="ru-RU" b="1" i="1" u="sng" dirty="0" smtClean="0">
                <a:solidFill>
                  <a:srgbClr val="FF0000"/>
                </a:solidFill>
              </a:rPr>
              <a:t>уровни оцененных рисков, полнота и эффективность разработанных мер управления профессиональными рисками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i="1" u="sng" dirty="0" smtClean="0">
                <a:solidFill>
                  <a:srgbClr val="0070C0"/>
                </a:solidFill>
              </a:rPr>
              <a:t>По данной процедуре целесообразно иметь в виду следующее: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i="1" u="sng" dirty="0" smtClean="0">
                <a:solidFill>
                  <a:srgbClr val="0070C0"/>
                </a:solidFill>
              </a:rPr>
              <a:t>- все выявленные (идентифицированные) опасности необходимо включать в программы инструктажей на рабочих местах;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i="1" u="sng" dirty="0" smtClean="0">
                <a:solidFill>
                  <a:srgbClr val="0070C0"/>
                </a:solidFill>
              </a:rPr>
              <a:t>- средства индивидуальной защиты необходимо выдавать с учетом защиты от выявленных опасностей, средства коллективной защиты также должны </a:t>
            </a:r>
          </a:p>
          <a:p>
            <a:pPr>
              <a:buNone/>
            </a:pPr>
            <a:r>
              <a:rPr lang="ru-RU" i="1" u="sng" dirty="0" smtClean="0">
                <a:solidFill>
                  <a:srgbClr val="0070C0"/>
                </a:solidFill>
              </a:rPr>
              <a:t>устанавливаться с учетом выявленных опасностей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базовой процедуры управления профессиональными рисками.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ИЗУЧЕНИЕ СУОТ ПРИ несчастном случае со смертельным исходом, произошедший в Результате Общего Заболевания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0720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В случае смерти работника на рабочем месте, особенно тщательному изучению подлежат процедура организации и проведения наблюдения за состоянием здоровья работников и процедура обеспечения оптимальных режимов труда и отдыха работников.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tx1"/>
                </a:solidFill>
              </a:rPr>
              <a:t>Локальные нормативные акты, подлежащие проверке при оценке процедуры организации и проведения наблюдения за состоянием здоровья </a:t>
            </a:r>
          </a:p>
          <a:p>
            <a:pPr algn="ctr">
              <a:buNone/>
            </a:pPr>
            <a:r>
              <a:rPr lang="ru-RU" sz="1200" i="1" dirty="0" smtClean="0">
                <a:solidFill>
                  <a:schemeClr val="tx1"/>
                </a:solidFill>
              </a:rPr>
              <a:t>работников 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об организации проведения медосмотров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 контингентов работников, подлежащих предварительному и периодическому медицинскому осмотру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поименные списки работников, подлежащих периодическим медицинским осмотрам (обследованиям)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учета выдачи направлений на предварительные и периодические осмотры (обследования)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заключения о прохождении работниками медицинских осмотров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 прохождения работниками медицинских осмотров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200" b="1" i="1" dirty="0" smtClean="0">
                <a:solidFill>
                  <a:srgbClr val="0070C0"/>
                </a:solidFill>
              </a:rPr>
              <a:t>Эта процедура должна соответствовать требованиям </a:t>
            </a:r>
            <a:r>
              <a:rPr lang="ru-RU" sz="1200" b="1" i="1" dirty="0" smtClean="0">
                <a:solidFill>
                  <a:srgbClr val="0070C0"/>
                </a:solidFill>
                <a:hlinkClick r:id="rId2"/>
              </a:rPr>
              <a:t>приказа</a:t>
            </a:r>
            <a:r>
              <a:rPr lang="ru-RU" sz="1200" b="1" i="1" dirty="0" smtClean="0">
                <a:solidFill>
                  <a:srgbClr val="0070C0"/>
                </a:solidFill>
              </a:rPr>
              <a:t> Минздравсоцразвития России от 12.04.2011 N 302н </a:t>
            </a:r>
            <a:r>
              <a:rPr lang="ru-RU" sz="1200" i="1" dirty="0" smtClean="0">
                <a:solidFill>
                  <a:srgbClr val="0070C0"/>
                </a:solidFill>
              </a:rPr>
              <a:t>"Об утверждении перечней вредных 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0070C0"/>
                </a:solidFill>
              </a:rPr>
              <a:t>и (или) опасных производственных факторов и работ, при выполнении которых проводятся обязательные предварительные и периодические 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0070C0"/>
                </a:solidFill>
              </a:rPr>
              <a:t>медицинские осмотры (обследования), и Порядка проведения обязательных предварительных и периодических медицинских осмотров (обследований) 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0070C0"/>
                </a:solidFill>
              </a:rPr>
              <a:t>работников, занятых на тяжелых работах и на работах с вредными и (или) опасными условиями труда»</a:t>
            </a:r>
          </a:p>
          <a:p>
            <a:pPr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200" i="1" dirty="0" smtClean="0">
                <a:solidFill>
                  <a:schemeClr val="tx1"/>
                </a:solidFill>
              </a:rPr>
              <a:t>Проверка процедуры обеспечения оптимальных режимов труда и отдыха работников.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 </a:t>
            </a:r>
            <a:r>
              <a:rPr lang="ru-RU" sz="1200" i="1" dirty="0" smtClean="0">
                <a:solidFill>
                  <a:schemeClr val="tx1"/>
                </a:solidFill>
              </a:rPr>
              <a:t>Локальные нормативные акты, подлежащие проверке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внутреннего трудового распорядка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 сменности и табели учета рабочего времени, с которыми работники ознакомлены под роспись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организации сменного графика работы, содержащийся в Правилах внутреннего трудового распорядка либо оформленный отдельным </a:t>
            </a:r>
          </a:p>
          <a:p>
            <a:pPr algn="ctr">
              <a:buNone/>
            </a:pP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локальным актом;</a:t>
            </a:r>
          </a:p>
          <a:p>
            <a:pPr algn="ctr">
              <a:buNone/>
            </a:pPr>
            <a:r>
              <a:rPr lang="ru-RU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графики ежегодных оплачиваемых отпусков и их соблюдение работодателем и работником.</a:t>
            </a:r>
            <a:endPara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200" b="1" i="1" dirty="0" smtClean="0">
                <a:solidFill>
                  <a:srgbClr val="0070C0"/>
                </a:solidFill>
              </a:rPr>
              <a:t>Эта процедура должна быть разработана в соответствии с требованиями </a:t>
            </a:r>
            <a:r>
              <a:rPr lang="ru-RU" sz="1200" b="1" i="1" dirty="0" smtClean="0">
                <a:solidFill>
                  <a:srgbClr val="0070C0"/>
                </a:solidFill>
                <a:hlinkClick r:id="rId3"/>
              </a:rPr>
              <a:t>Разделов IV</a:t>
            </a:r>
            <a:r>
              <a:rPr lang="ru-RU" sz="1200" b="1" i="1" dirty="0" smtClean="0">
                <a:solidFill>
                  <a:srgbClr val="0070C0"/>
                </a:solidFill>
              </a:rPr>
              <a:t> и </a:t>
            </a:r>
            <a:r>
              <a:rPr lang="ru-RU" sz="1200" b="1" i="1" dirty="0" smtClean="0">
                <a:solidFill>
                  <a:srgbClr val="0070C0"/>
                </a:solidFill>
                <a:hlinkClick r:id="rId4"/>
              </a:rPr>
              <a:t>V</a:t>
            </a:r>
            <a:r>
              <a:rPr lang="ru-RU" sz="1200" b="1" i="1" dirty="0" smtClean="0">
                <a:solidFill>
                  <a:srgbClr val="0070C0"/>
                </a:solidFill>
              </a:rPr>
              <a:t> ТК РФ, а также правил по охране труда и санитарных правил и </a:t>
            </a:r>
          </a:p>
          <a:p>
            <a:pPr>
              <a:buNone/>
            </a:pPr>
            <a:r>
              <a:rPr lang="ru-RU" sz="1200" b="1" i="1" dirty="0" smtClean="0">
                <a:solidFill>
                  <a:srgbClr val="0070C0"/>
                </a:solidFill>
              </a:rPr>
              <a:t>норм </a:t>
            </a:r>
            <a:r>
              <a:rPr lang="ru-RU" sz="1200" i="1" dirty="0" smtClean="0">
                <a:solidFill>
                  <a:srgbClr val="0070C0"/>
                </a:solidFill>
              </a:rPr>
              <a:t>(например, </a:t>
            </a:r>
            <a:r>
              <a:rPr lang="ru-RU" sz="1200" i="1" dirty="0" err="1" smtClean="0">
                <a:solidFill>
                  <a:srgbClr val="0070C0"/>
                </a:solidFill>
                <a:hlinkClick r:id="rId5"/>
              </a:rPr>
              <a:t>СанПиН</a:t>
            </a:r>
            <a:r>
              <a:rPr lang="ru-RU" sz="1200" i="1" dirty="0" smtClean="0">
                <a:solidFill>
                  <a:srgbClr val="0070C0"/>
                </a:solidFill>
                <a:hlinkClick r:id="rId5"/>
              </a:rPr>
              <a:t>   2.2.2/2.4.1340-03</a:t>
            </a:r>
            <a:r>
              <a:rPr lang="ru-RU" sz="1200" i="1" dirty="0" smtClean="0">
                <a:solidFill>
                  <a:srgbClr val="0070C0"/>
                </a:solidFill>
              </a:rPr>
              <a:t> «Гигиенические требования к персональным электронно-вычислительным машинам и организации 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0070C0"/>
                </a:solidFill>
              </a:rPr>
              <a:t>Работы»).</a:t>
            </a:r>
          </a:p>
          <a:p>
            <a:pPr>
              <a:buNone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200" i="1" dirty="0" smtClean="0">
                <a:solidFill>
                  <a:srgbClr val="0070C0"/>
                </a:solidFill>
              </a:rPr>
              <a:t>Кстати, необходимо помнить, что в соответствии с  санитарно-эпидемиологическими правилами  СП 2.2.2.1327-03  (2003 г.) </a:t>
            </a:r>
            <a:r>
              <a:rPr lang="ru-RU" sz="1200" i="1" dirty="0" smtClean="0">
                <a:solidFill>
                  <a:srgbClr val="0070C0"/>
                </a:solidFill>
              </a:rPr>
              <a:t>, продолжительность 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1200" i="1" dirty="0" smtClean="0">
                <a:solidFill>
                  <a:srgbClr val="0070C0"/>
                </a:solidFill>
              </a:rPr>
              <a:t>отдыха </a:t>
            </a:r>
            <a:r>
              <a:rPr lang="ru-RU" sz="1200" i="1" dirty="0" smtClean="0">
                <a:solidFill>
                  <a:srgbClr val="0070C0"/>
                </a:solidFill>
              </a:rPr>
              <a:t>между сменами должна быть вдвое больше продолжительности </a:t>
            </a:r>
            <a:r>
              <a:rPr lang="ru-RU" sz="1200" i="1" dirty="0" smtClean="0">
                <a:solidFill>
                  <a:srgbClr val="0070C0"/>
                </a:solidFill>
              </a:rPr>
              <a:t>работы в смену предшествующую отдыху. 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0070C0"/>
                </a:solidFill>
              </a:rPr>
              <a:t>Меньший </a:t>
            </a:r>
            <a:r>
              <a:rPr lang="ru-RU" sz="1200" i="1" dirty="0" smtClean="0">
                <a:solidFill>
                  <a:srgbClr val="0070C0"/>
                </a:solidFill>
              </a:rPr>
              <a:t>отдых (но не менее 8 часов) допустим только </a:t>
            </a:r>
            <a:r>
              <a:rPr lang="ru-RU" sz="1200" i="1" dirty="0" smtClean="0">
                <a:solidFill>
                  <a:srgbClr val="0070C0"/>
                </a:solidFill>
              </a:rPr>
              <a:t>при  </a:t>
            </a:r>
            <a:r>
              <a:rPr lang="ru-RU" sz="1200" i="1" dirty="0" smtClean="0">
                <a:solidFill>
                  <a:srgbClr val="0070C0"/>
                </a:solidFill>
              </a:rPr>
              <a:t>чрезвычайной ситуации  (аварийные работы).</a:t>
            </a:r>
          </a:p>
          <a:p>
            <a:pPr>
              <a:buNone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процедура обеспечения безопасного выполнения подрядных работ и снабжения безопасной продукцией.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92922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соответствии с </a:t>
            </a:r>
            <a:r>
              <a:rPr lang="ru-RU" sz="1800" b="1" dirty="0" smtClean="0">
                <a:solidFill>
                  <a:schemeClr val="tx1"/>
                </a:solidFill>
                <a:hlinkClick r:id="rId2"/>
              </a:rPr>
              <a:t>пунктами 49</a:t>
            </a:r>
            <a:r>
              <a:rPr lang="ru-RU" sz="1800" b="1" dirty="0" smtClean="0">
                <a:solidFill>
                  <a:schemeClr val="tx1"/>
                </a:solidFill>
              </a:rPr>
              <a:t> и </a:t>
            </a:r>
            <a:r>
              <a:rPr lang="ru-RU" sz="1800" b="1" dirty="0" smtClean="0">
                <a:solidFill>
                  <a:schemeClr val="tx1"/>
                </a:solidFill>
                <a:hlinkClick r:id="rId3"/>
              </a:rPr>
              <a:t>50</a:t>
            </a:r>
            <a:r>
              <a:rPr lang="ru-RU" sz="1800" b="1" dirty="0" smtClean="0">
                <a:solidFill>
                  <a:schemeClr val="tx1"/>
                </a:solidFill>
              </a:rPr>
              <a:t> Типового положения</a:t>
            </a:r>
            <a:r>
              <a:rPr lang="ru-RU" sz="1800" dirty="0" smtClean="0">
                <a:solidFill>
                  <a:schemeClr val="tx1"/>
                </a:solidFill>
              </a:rPr>
              <a:t>, процедура обеспечения безопасного выполнения подрядных работ и снабжения безопасной продукцией должна устанавливать (определять):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обеспечения безопасного выполнения подрядных работ или снабжения безопасной продукцией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подрядчика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sz="1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контроля со стороны работодателя за выполнением согласованных действия по организации безопасного выполнения подрядных работ или снабжения безопасной продукцией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организациях, пользующихся услугами подрядных организаций, эта процедура должна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б</a:t>
            </a:r>
            <a:r>
              <a:rPr lang="ru-RU" sz="1800" dirty="0" smtClean="0">
                <a:solidFill>
                  <a:schemeClr val="tx1"/>
                </a:solidFill>
              </a:rPr>
              <a:t>ыть, как правило, утверждена локальным нормативным актом.</a:t>
            </a:r>
          </a:p>
          <a:p>
            <a:pPr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Важно, чтобы локальный акт работодателя соответствовал требованиям к содержанию </a:t>
            </a:r>
          </a:p>
          <a:p>
            <a:pPr algn="just">
              <a:buNone/>
            </a:pPr>
            <a:r>
              <a:rPr lang="ru-RU" sz="1800" u="sng" dirty="0" smtClean="0">
                <a:solidFill>
                  <a:schemeClr val="tx1"/>
                </a:solidFill>
              </a:rPr>
              <a:t>этой процедуры, установленным в 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пунктах 49</a:t>
            </a:r>
            <a:r>
              <a:rPr lang="ru-RU" sz="1800" u="sng" dirty="0" smtClean="0">
                <a:solidFill>
                  <a:schemeClr val="tx1"/>
                </a:solidFill>
              </a:rPr>
              <a:t> и </a:t>
            </a:r>
            <a:r>
              <a:rPr lang="ru-RU" sz="1800" dirty="0" smtClean="0">
                <a:solidFill>
                  <a:schemeClr val="tx1"/>
                </a:solidFill>
                <a:hlinkClick r:id="rId3"/>
              </a:rPr>
              <a:t>50</a:t>
            </a:r>
            <a:r>
              <a:rPr lang="ru-RU" sz="1800" u="sng" dirty="0" smtClean="0">
                <a:solidFill>
                  <a:schemeClr val="tx1"/>
                </a:solidFill>
              </a:rPr>
              <a:t> Типового положения.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Сведения о количестве групповых несчастных случаев (с тяжелыми последствиями), несчастных случаев с тяжелым и смертельным исходом</a:t>
            </a: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</a:t>
            </a: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зарегистрированных  и расследованных  государственной инспекцией труда в республике Карелия </a:t>
            </a:r>
            <a:b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 8 месяцев 2018 года и  8 месяцев 2019 года</a:t>
            </a:r>
            <a:endParaRPr lang="ru-RU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2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Нарушения по созданию и функционированию СУОТ выявленных при расследовании тяжелого несчастного случая произошедшего 22.08.2019 года.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00066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</a:t>
            </a:r>
          </a:p>
          <a:p>
            <a:pPr algn="ctr">
              <a:buNone/>
            </a:pPr>
            <a:r>
              <a:rPr lang="ru-RU" sz="5000" b="1" u="sng" dirty="0" smtClean="0">
                <a:solidFill>
                  <a:schemeClr val="tx1"/>
                </a:solidFill>
              </a:rPr>
              <a:t>Обстоятельства несчастного случая.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22 августа 2019 г. бригада, в составе двух работников,  электромонтажников-наладчиков Л. и  Р. ООО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«Л» выполняли электромонтажные работы в помещениях  ООО «Т», в соответствии с договором  подряда.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В соответствии с указанным договором, ООО «Л» производило монтаж кабельных полок на высоте 4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м,  установку сетчатых лотков, прокладку кабеля 4*120, </a:t>
            </a:r>
            <a:r>
              <a:rPr lang="ru-RU" dirty="0" err="1" smtClean="0">
                <a:solidFill>
                  <a:schemeClr val="tx1"/>
                </a:solidFill>
              </a:rPr>
              <a:t>опрессовку</a:t>
            </a:r>
            <a:r>
              <a:rPr lang="ru-RU" dirty="0" smtClean="0">
                <a:solidFill>
                  <a:schemeClr val="tx1"/>
                </a:solidFill>
              </a:rPr>
              <a:t>  кабельных жил наконечниками.</a:t>
            </a:r>
          </a:p>
          <a:p>
            <a:pPr lvl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Работа на высоте должна была осуществляться с инвентарных средств подмащивания (строительных</a:t>
            </a:r>
          </a:p>
          <a:p>
            <a:pPr lvl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лесов), однако работник  Л. воспользовался приставной лестницей, случайно оказавшейся около места выполнения </a:t>
            </a:r>
          </a:p>
          <a:p>
            <a:pPr lvl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работ.  Защитная каской Л. работодателем был обеспечен, однако при выполнении работ на высоте, он ее не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использовал.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Принадлежность, а также конструктивное состояние лестницы комиссией по расследованию установить не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представилось возможным, ввиду того, что работодатель не предпринял надлежащих мер к сохранению обстановки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на момент происшествия.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Примерно в 11 часов 45 минут при выполнении вышеуказанных работ, в результате скольжения приставной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лестницы, произошло падение Л. на бетонный пол, в это время второй работник Р.  находился в трех метрах от места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несчастного случая.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После падения Л.,    работник Р., по телефону, вызвал бригаду скорой медицинской помощи и Л. был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госпитализирован в ближайшее лечебное учреждение.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Согласно медицинскому заключению о характере полученных повреждений здоровья в результате несчастного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случая на производстве и степени их тяжести Л. получил перелом свода и основания черепа, ушиб головного мозга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тяжелой степени и др. травмы головы.  Тяжелая травма.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Фотографии с места вышеуказанного несчастного случая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 descr="C:\Users\GIT-8\Desktop\фото\IMG_20190828_152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2357454" cy="4191028"/>
          </a:xfrm>
          <a:prstGeom prst="rect">
            <a:avLst/>
          </a:prstGeom>
          <a:noFill/>
        </p:spPr>
      </p:pic>
      <p:pic>
        <p:nvPicPr>
          <p:cNvPr id="1027" name="Picture 3" descr="C:\Users\GIT-8\Desktop\фото\IMG_20190828_153100.jpg"/>
          <p:cNvPicPr>
            <a:picLocks noChangeAspect="1" noChangeArrowheads="1"/>
          </p:cNvPicPr>
          <p:nvPr/>
        </p:nvPicPr>
        <p:blipFill>
          <a:blip r:embed="rId3" cstate="print">
            <a:lum bright="62000" contrast="78000"/>
          </a:blip>
          <a:srcRect/>
          <a:stretch>
            <a:fillRect/>
          </a:stretch>
        </p:blipFill>
        <p:spPr bwMode="auto">
          <a:xfrm>
            <a:off x="4643438" y="1643050"/>
            <a:ext cx="2411019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Расследованием установлено: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Autofit/>
          </a:bodyPr>
          <a:lstStyle/>
          <a:p>
            <a:pPr lvl="0" algn="just">
              <a:buNone/>
            </a:pPr>
            <a:endParaRPr lang="ru-RU" sz="1000" dirty="0" smtClean="0">
              <a:solidFill>
                <a:schemeClr val="tx1"/>
              </a:solidFill>
            </a:endParaRPr>
          </a:p>
          <a:p>
            <a:pPr lvl="0" algn="just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1. </a:t>
            </a:r>
            <a:r>
              <a:rPr lang="ru-RU" sz="1000" b="1" dirty="0" smtClean="0">
                <a:solidFill>
                  <a:srgbClr val="FF0000"/>
                </a:solidFill>
              </a:rPr>
              <a:t>В нарушение </a:t>
            </a:r>
            <a:r>
              <a:rPr lang="ru-RU" sz="1000" dirty="0" smtClean="0">
                <a:solidFill>
                  <a:schemeClr val="tx1"/>
                </a:solidFill>
              </a:rPr>
              <a:t>п. 26, п. 34 Межотраслевых правил обеспечения работников специальной одеждой, специальной обувью и другими средствами</a:t>
            </a:r>
          </a:p>
          <a:p>
            <a:pPr lvl="0" algn="just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индивидуальной защиты", утвержденных приказом Минздравсоцразвития от 01.06.2009 г. № 290Н, п</a:t>
            </a:r>
            <a:r>
              <a:rPr lang="ru-RU" sz="1000" b="1" dirty="0" smtClean="0">
                <a:solidFill>
                  <a:schemeClr val="tx1"/>
                </a:solidFill>
              </a:rPr>
              <a:t>. … своих должностных обязанностей</a:t>
            </a:r>
            <a:r>
              <a:rPr lang="ru-RU" sz="1000" dirty="0" smtClean="0">
                <a:solidFill>
                  <a:schemeClr val="tx1"/>
                </a:solidFill>
              </a:rPr>
              <a:t> мастер И. не </a:t>
            </a:r>
          </a:p>
          <a:p>
            <a:pPr lvl="0" algn="just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обеспечил надлежащий контроль за применением Л. каски защитной. </a:t>
            </a:r>
            <a:r>
              <a:rPr lang="ru-RU" sz="1000" b="1" u="sng" dirty="0" smtClean="0">
                <a:solidFill>
                  <a:srgbClr val="C00000"/>
                </a:solidFill>
              </a:rPr>
              <a:t>Данное нарушение дает основание для проверки эффективности </a:t>
            </a:r>
          </a:p>
          <a:p>
            <a:pPr lvl="0" algn="just">
              <a:buNone/>
            </a:pPr>
            <a:r>
              <a:rPr lang="ru-RU" sz="1000" b="1" u="sng" dirty="0" smtClean="0">
                <a:solidFill>
                  <a:srgbClr val="C00000"/>
                </a:solidFill>
              </a:rPr>
              <a:t>функционирования элемента "Распределение обязанностей и </a:t>
            </a:r>
            <a:r>
              <a:rPr lang="ru-RU" sz="1000" b="1" u="sng" dirty="0" smtClean="0">
                <a:solidFill>
                  <a:srgbClr val="C00000"/>
                </a:solidFill>
              </a:rPr>
              <a:t>ответственности»</a:t>
            </a:r>
            <a:r>
              <a:rPr lang="ru-RU" sz="1000" u="sng" dirty="0" smtClean="0">
                <a:solidFill>
                  <a:srgbClr val="C00000"/>
                </a:solidFill>
              </a:rPr>
              <a:t>.</a:t>
            </a:r>
            <a:endParaRPr lang="ru-RU" sz="10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2. </a:t>
            </a:r>
            <a:r>
              <a:rPr lang="ru-RU" sz="1000" b="1" dirty="0" smtClean="0">
                <a:solidFill>
                  <a:srgbClr val="FF0000"/>
                </a:solidFill>
              </a:rPr>
              <a:t>В нарушение </a:t>
            </a:r>
            <a:r>
              <a:rPr lang="ru-RU" sz="1000" dirty="0" smtClean="0">
                <a:solidFill>
                  <a:schemeClr val="tx1"/>
                </a:solidFill>
              </a:rPr>
              <a:t>п.п. а) п. 9 Приказа Минтруда России от 28.03.2014 N 155н "Об утверждении Правил по охране труда при работе на высоте"  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Работодатель  не  организовал до начала проведения работы на высоте обучение безопасным методам и приемам выполнения работ для Л.  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    </a:t>
            </a:r>
            <a:r>
              <a:rPr lang="ru-RU" sz="1000" b="1" dirty="0" smtClean="0">
                <a:solidFill>
                  <a:srgbClr val="FF0000"/>
                </a:solidFill>
              </a:rPr>
              <a:t>В нарушение </a:t>
            </a:r>
            <a:r>
              <a:rPr lang="ru-RU" sz="1000" dirty="0" smtClean="0">
                <a:solidFill>
                  <a:schemeClr val="tx1"/>
                </a:solidFill>
              </a:rPr>
              <a:t>п. 14 Приказа Минтруда России от 28.03.2014 N 155н "Об утверждении Правил по охране труда при работе на высоте" работодатель не 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обеспечил проведение стажировки Л. для закрепление теоретических знаний, необходимых для безопасного выполнения работ, а также освоения и 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выработки непосредственно на рабочем месте практических навыков и умений, безопасных методов и приемов выполнения работ на высоте. </a:t>
            </a:r>
          </a:p>
          <a:p>
            <a:pPr>
              <a:buNone/>
            </a:pPr>
            <a:r>
              <a:rPr lang="ru-RU" sz="1000" b="1" u="sng" dirty="0" smtClean="0">
                <a:solidFill>
                  <a:srgbClr val="C00000"/>
                </a:solidFill>
              </a:rPr>
              <a:t>Данное нарушение дает основание для проверки реализации работодателем процедуры подготовки работников по охране труда.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3.  В соответствии с требованиями статьи 212 Трудового Кодекса Российской Федерации в ООО «Л.» утверждено и введено в действие Положение о 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системе управления охраной труда, однако: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     </a:t>
            </a:r>
            <a:r>
              <a:rPr lang="ru-RU" sz="1000" b="1" dirty="0" smtClean="0">
                <a:solidFill>
                  <a:srgbClr val="FF0000"/>
                </a:solidFill>
              </a:rPr>
              <a:t>В нарушение </a:t>
            </a:r>
            <a:r>
              <a:rPr lang="ru-RU" sz="1000" dirty="0" smtClean="0">
                <a:solidFill>
                  <a:schemeClr val="tx1"/>
                </a:solidFill>
              </a:rPr>
              <a:t>п.33 </a:t>
            </a:r>
            <a:r>
              <a:rPr lang="ru-RU" sz="1000" dirty="0" smtClean="0">
                <a:solidFill>
                  <a:schemeClr val="tx1"/>
                </a:solidFill>
              </a:rPr>
              <a:t>Типового положения о системе управления охраной труда в Положении о </a:t>
            </a:r>
            <a:r>
              <a:rPr lang="ru-RU" sz="1000" dirty="0" smtClean="0">
                <a:solidFill>
                  <a:schemeClr val="tx1"/>
                </a:solidFill>
              </a:rPr>
              <a:t>системе </a:t>
            </a:r>
            <a:r>
              <a:rPr lang="ru-RU" sz="1000" dirty="0" smtClean="0">
                <a:solidFill>
                  <a:schemeClr val="tx1"/>
                </a:solidFill>
              </a:rPr>
              <a:t>управления охраной труда ООО «Л» </a:t>
            </a:r>
            <a:r>
              <a:rPr lang="ru-RU" sz="1000" b="1" u="sng" dirty="0" smtClean="0">
                <a:solidFill>
                  <a:schemeClr val="tx1"/>
                </a:solidFill>
              </a:rPr>
              <a:t>отсутствует </a:t>
            </a:r>
            <a:endParaRPr lang="ru-RU" sz="10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000" b="1" u="sng" dirty="0" smtClean="0">
                <a:solidFill>
                  <a:schemeClr val="tx1"/>
                </a:solidFill>
              </a:rPr>
              <a:t>процедура </a:t>
            </a:r>
            <a:r>
              <a:rPr lang="ru-RU" sz="1000" b="1" u="sng" dirty="0" smtClean="0">
                <a:solidFill>
                  <a:schemeClr val="tx1"/>
                </a:solidFill>
              </a:rPr>
              <a:t>управления профессиональными рисками</a:t>
            </a:r>
            <a:r>
              <a:rPr lang="ru-RU" sz="1000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     </a:t>
            </a:r>
            <a:r>
              <a:rPr lang="ru-RU" sz="1000" b="1" dirty="0" smtClean="0">
                <a:solidFill>
                  <a:srgbClr val="FF0000"/>
                </a:solidFill>
              </a:rPr>
              <a:t>В нарушение </a:t>
            </a:r>
            <a:r>
              <a:rPr lang="ru-RU" sz="1000" dirty="0" smtClean="0">
                <a:solidFill>
                  <a:schemeClr val="tx1"/>
                </a:solidFill>
              </a:rPr>
              <a:t>п.34 </a:t>
            </a:r>
            <a:r>
              <a:rPr lang="ru-RU" sz="1000" dirty="0" smtClean="0">
                <a:solidFill>
                  <a:schemeClr val="tx1"/>
                </a:solidFill>
              </a:rPr>
              <a:t>Типового положения о системе управления охраной труда в Положении о системе </a:t>
            </a:r>
            <a:r>
              <a:rPr lang="ru-RU" sz="1000" dirty="0" smtClean="0">
                <a:solidFill>
                  <a:schemeClr val="tx1"/>
                </a:solidFill>
              </a:rPr>
              <a:t>управления </a:t>
            </a:r>
            <a:r>
              <a:rPr lang="ru-RU" sz="1000" dirty="0" smtClean="0">
                <a:solidFill>
                  <a:schemeClr val="tx1"/>
                </a:solidFill>
              </a:rPr>
              <a:t>охраной труда ООО «Л» </a:t>
            </a:r>
            <a:r>
              <a:rPr lang="ru-RU" sz="1000" b="1" u="sng" dirty="0" smtClean="0">
                <a:solidFill>
                  <a:schemeClr val="tx1"/>
                </a:solidFill>
              </a:rPr>
              <a:t>отсутствует </a:t>
            </a:r>
            <a:endParaRPr lang="ru-RU" sz="10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000" b="1" u="sng" dirty="0" smtClean="0">
                <a:solidFill>
                  <a:schemeClr val="tx1"/>
                </a:solidFill>
              </a:rPr>
              <a:t>перечень </a:t>
            </a:r>
            <a:r>
              <a:rPr lang="ru-RU" sz="1000" b="1" u="sng" dirty="0" smtClean="0">
                <a:solidFill>
                  <a:schemeClr val="tx1"/>
                </a:solidFill>
              </a:rPr>
              <a:t>идентифицированных опасностей</a:t>
            </a:r>
            <a:r>
              <a:rPr lang="ru-RU" sz="1000" dirty="0" smtClean="0">
                <a:solidFill>
                  <a:schemeClr val="tx1"/>
                </a:solidFill>
              </a:rPr>
              <a:t>, представляющих угрозу жизни и здоровью работников;</a:t>
            </a:r>
          </a:p>
          <a:p>
            <a:pPr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     </a:t>
            </a:r>
            <a:r>
              <a:rPr lang="ru-RU" sz="1000" b="1" dirty="0" smtClean="0">
                <a:solidFill>
                  <a:srgbClr val="FF0000"/>
                </a:solidFill>
              </a:rPr>
              <a:t>В нарушение </a:t>
            </a:r>
            <a:r>
              <a:rPr lang="ru-RU" sz="1000" dirty="0" smtClean="0">
                <a:solidFill>
                  <a:schemeClr val="tx1"/>
                </a:solidFill>
              </a:rPr>
              <a:t>п.37 </a:t>
            </a:r>
            <a:r>
              <a:rPr lang="ru-RU" sz="1000" dirty="0" smtClean="0">
                <a:solidFill>
                  <a:schemeClr val="tx1"/>
                </a:solidFill>
              </a:rPr>
              <a:t>Типового положения о системе управления охраной труда в ООО «Л» </a:t>
            </a:r>
            <a:r>
              <a:rPr lang="ru-RU" sz="1000" b="1" u="sng" dirty="0" smtClean="0">
                <a:solidFill>
                  <a:schemeClr val="tx1"/>
                </a:solidFill>
              </a:rPr>
              <a:t>отсутствует </a:t>
            </a:r>
            <a:r>
              <a:rPr lang="ru-RU" sz="1000" b="1" u="sng" dirty="0" smtClean="0">
                <a:solidFill>
                  <a:schemeClr val="tx1"/>
                </a:solidFill>
              </a:rPr>
              <a:t> описание </a:t>
            </a:r>
            <a:r>
              <a:rPr lang="ru-RU" sz="1000" b="1" u="sng" dirty="0" smtClean="0">
                <a:solidFill>
                  <a:schemeClr val="tx1"/>
                </a:solidFill>
              </a:rPr>
              <a:t>методов оценки уровня </a:t>
            </a:r>
            <a:endParaRPr lang="ru-RU" sz="10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000" b="1" u="sng" dirty="0" smtClean="0">
                <a:solidFill>
                  <a:schemeClr val="tx1"/>
                </a:solidFill>
              </a:rPr>
              <a:t>профессиональных </a:t>
            </a:r>
            <a:r>
              <a:rPr lang="ru-RU" sz="1000" b="1" u="sng" dirty="0" smtClean="0">
                <a:solidFill>
                  <a:schemeClr val="tx1"/>
                </a:solidFill>
              </a:rPr>
              <a:t>рисков</a:t>
            </a:r>
            <a:r>
              <a:rPr lang="ru-RU" sz="1000" dirty="0" smtClean="0">
                <a:solidFill>
                  <a:schemeClr val="tx1"/>
                </a:solidFill>
              </a:rPr>
              <a:t>;</a:t>
            </a:r>
          </a:p>
          <a:p>
            <a:pPr lvl="0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     </a:t>
            </a:r>
            <a:r>
              <a:rPr lang="ru-RU" sz="1000" b="1" dirty="0" smtClean="0">
                <a:solidFill>
                  <a:srgbClr val="FF0000"/>
                </a:solidFill>
              </a:rPr>
              <a:t>В нарушение </a:t>
            </a:r>
            <a:r>
              <a:rPr lang="ru-RU" sz="1000" dirty="0" smtClean="0">
                <a:solidFill>
                  <a:schemeClr val="tx1"/>
                </a:solidFill>
              </a:rPr>
              <a:t>п.39 </a:t>
            </a:r>
            <a:r>
              <a:rPr lang="ru-RU" sz="1000" dirty="0" smtClean="0">
                <a:solidFill>
                  <a:schemeClr val="tx1"/>
                </a:solidFill>
              </a:rPr>
              <a:t>Типового положения о системе управления охраной труда в Положении о </a:t>
            </a:r>
            <a:r>
              <a:rPr lang="ru-RU" sz="1000" dirty="0" smtClean="0">
                <a:solidFill>
                  <a:schemeClr val="tx1"/>
                </a:solidFill>
              </a:rPr>
              <a:t>системе </a:t>
            </a:r>
            <a:r>
              <a:rPr lang="ru-RU" sz="1000" dirty="0" smtClean="0">
                <a:solidFill>
                  <a:schemeClr val="tx1"/>
                </a:solidFill>
              </a:rPr>
              <a:t>управления охраной труда ООО «Л» </a:t>
            </a:r>
            <a:r>
              <a:rPr lang="ru-RU" sz="1000" b="1" u="sng" dirty="0" smtClean="0">
                <a:solidFill>
                  <a:schemeClr val="tx1"/>
                </a:solidFill>
              </a:rPr>
              <a:t>отсутствует </a:t>
            </a:r>
            <a:endParaRPr lang="ru-RU" sz="1000" b="1" u="sng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000" b="1" u="sng" dirty="0" smtClean="0">
                <a:solidFill>
                  <a:schemeClr val="tx1"/>
                </a:solidFill>
              </a:rPr>
              <a:t>перечень </a:t>
            </a:r>
            <a:r>
              <a:rPr lang="ru-RU" sz="1000" b="1" u="sng" dirty="0" smtClean="0">
                <a:solidFill>
                  <a:schemeClr val="tx1"/>
                </a:solidFill>
              </a:rPr>
              <a:t>мер по исключению или снижению уровней профессиональных рисков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1000" b="1" u="sng" dirty="0" smtClean="0">
                <a:solidFill>
                  <a:srgbClr val="C00000"/>
                </a:solidFill>
              </a:rPr>
              <a:t>Данные </a:t>
            </a:r>
            <a:r>
              <a:rPr lang="ru-RU" sz="1000" b="1" u="sng" dirty="0" smtClean="0">
                <a:solidFill>
                  <a:srgbClr val="C00000"/>
                </a:solidFill>
              </a:rPr>
              <a:t>нарушение </a:t>
            </a:r>
            <a:r>
              <a:rPr lang="ru-RU" sz="1000" b="1" u="sng" dirty="0" smtClean="0">
                <a:solidFill>
                  <a:srgbClr val="C00000"/>
                </a:solidFill>
              </a:rPr>
              <a:t>дают основания </a:t>
            </a:r>
            <a:r>
              <a:rPr lang="ru-RU" sz="1000" b="1" u="sng" dirty="0" smtClean="0">
                <a:solidFill>
                  <a:srgbClr val="C00000"/>
                </a:solidFill>
              </a:rPr>
              <a:t>для проверки </a:t>
            </a:r>
            <a:r>
              <a:rPr lang="ru-RU" sz="1000" b="1" u="sng" dirty="0" smtClean="0">
                <a:solidFill>
                  <a:srgbClr val="C00000"/>
                </a:solidFill>
              </a:rPr>
              <a:t>всей СУОТ в организации.</a:t>
            </a:r>
            <a:endParaRPr lang="ru-RU" sz="1000" b="1" u="sng" dirty="0" smtClean="0">
              <a:solidFill>
                <a:srgbClr val="C00000"/>
              </a:solidFill>
            </a:endParaRPr>
          </a:p>
          <a:p>
            <a:pPr lvl="0">
              <a:buNone/>
            </a:pPr>
            <a:endParaRPr lang="ru-RU" sz="10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….также были </a:t>
            </a:r>
            <a:r>
              <a:rPr lang="ru-RU" sz="1000" dirty="0" smtClean="0">
                <a:solidFill>
                  <a:schemeClr val="tx1"/>
                </a:solidFill>
              </a:rPr>
              <a:t>установлены и другие нарушения требований охраны труда, в т. ч. то обстоятельство, что </a:t>
            </a:r>
            <a:r>
              <a:rPr lang="ru-RU" sz="1000" dirty="0" smtClean="0">
                <a:solidFill>
                  <a:schemeClr val="tx1"/>
                </a:solidFill>
              </a:rPr>
              <a:t>работодателем не обеспечена </a:t>
            </a:r>
            <a:r>
              <a:rPr lang="ru-RU" sz="1000" dirty="0" smtClean="0">
                <a:solidFill>
                  <a:schemeClr val="tx1"/>
                </a:solidFill>
              </a:rPr>
              <a:t>надлежащим </a:t>
            </a:r>
          </a:p>
          <a:p>
            <a:pPr lvl="0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о</a:t>
            </a:r>
            <a:r>
              <a:rPr lang="ru-RU" sz="1000" dirty="0" smtClean="0">
                <a:solidFill>
                  <a:schemeClr val="tx1"/>
                </a:solidFill>
              </a:rPr>
              <a:t>бразом осуществление </a:t>
            </a:r>
            <a:r>
              <a:rPr lang="ru-RU" sz="1000" dirty="0" smtClean="0">
                <a:solidFill>
                  <a:schemeClr val="tx1"/>
                </a:solidFill>
              </a:rPr>
              <a:t>возможности  применения инвентарных </a:t>
            </a:r>
            <a:r>
              <a:rPr lang="ru-RU" sz="1000" dirty="0" smtClean="0">
                <a:solidFill>
                  <a:schemeClr val="tx1"/>
                </a:solidFill>
              </a:rPr>
              <a:t>средств  подмащивания при проведении работ.</a:t>
            </a:r>
            <a:endParaRPr lang="ru-RU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Государственная инспекция труда в Республике Карелия информирует работодателей  Республики  Карелия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8641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В 2017 году Министерством труда и социальной защиты РФ и Международной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ассоциацией социального обеспечения был подписан меморандум о сотрудничестве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 продвижению </a:t>
            </a:r>
            <a:r>
              <a:rPr lang="ru-RU" u="sng" dirty="0" smtClean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онцепции «</a:t>
            </a:r>
            <a:r>
              <a:rPr lang="ru-RU" dirty="0" err="1" smtClean="0">
                <a:solidFill>
                  <a:schemeClr val="tx1"/>
                </a:solidFill>
                <a:hlinkClick r:id="rId2"/>
              </a:rPr>
              <a:t>Vision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2"/>
              </a:rPr>
              <a:t>Zero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» («нулевого травматизма»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Концепция нулевого травматизма основана на убежденности в том, что все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несчастные случаи на производстве можно предотвратить и что работодатели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обязаны обеспечивать условия труда, способствующие претворению в жизнь трех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базовых ценностей – </a:t>
            </a:r>
            <a:r>
              <a:rPr lang="ru-RU" b="1" dirty="0" smtClean="0">
                <a:solidFill>
                  <a:schemeClr val="tx1"/>
                </a:solidFill>
              </a:rPr>
              <a:t>охрана здоровья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chemeClr val="tx1"/>
                </a:solidFill>
              </a:rPr>
              <a:t> безопасность и благополучие</a:t>
            </a:r>
            <a:r>
              <a:rPr lang="ru-RU" dirty="0" smtClean="0">
                <a:solidFill>
                  <a:schemeClr val="tx1"/>
                </a:solidFill>
              </a:rPr>
              <a:t>  работника.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Работодатели, присоединившиеся к концепции «</a:t>
            </a:r>
            <a:r>
              <a:rPr lang="ru-RU" dirty="0" err="1" smtClean="0">
                <a:solidFill>
                  <a:schemeClr val="tx1"/>
                </a:solidFill>
              </a:rPr>
              <a:t>Vision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Zero</a:t>
            </a:r>
            <a:r>
              <a:rPr lang="ru-RU" dirty="0" smtClean="0">
                <a:solidFill>
                  <a:schemeClr val="tx1"/>
                </a:solidFill>
              </a:rPr>
              <a:t>» должны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понимать, что полное предотвращение несчастных случаев – это не неуклюжее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навязываемая цель, а один из основополагающих способов формирования культуры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профилактики травматизма на рабочем месте.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Присоединиться к концепции нулевого травматизма может любая организация. </a:t>
            </a:r>
          </a:p>
          <a:p>
            <a:pPr algn="ctr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Для этого достаточно подать заявку на сайте и получить сертификат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Сайт концепции «</a:t>
            </a:r>
            <a:r>
              <a:rPr lang="ru-RU" dirty="0" err="1" smtClean="0">
                <a:solidFill>
                  <a:schemeClr val="tx1"/>
                </a:solidFill>
              </a:rPr>
              <a:t>Vision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Zero</a:t>
            </a:r>
            <a:r>
              <a:rPr lang="ru-RU" dirty="0" smtClean="0">
                <a:solidFill>
                  <a:schemeClr val="tx1"/>
                </a:solidFill>
              </a:rPr>
              <a:t>»: 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http://visionzero.global/ru</a:t>
            </a:r>
            <a:endParaRPr lang="ru-RU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Страница регистрации: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http://visionzero.global/ru/prisoedinaites-k-nam</a:t>
            </a:r>
            <a:endParaRPr lang="ru-RU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закончен.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Общее количество несчастных случаев на производстве (в том числе - легких), зарегистрированных в республике Карелия  за 6 месяцев 2019 года, по сравнению с аналогичным периодом 2018 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410604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Число профессиональных заболеваний установленных за 6 месяцев 2019 года, по сравнению с аналогичным периодом 2018 года.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(к преобладающему диагнозу профзаболеваний относится вибрационная болезнь и заболевания, связанные с воздействием шума)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142985"/>
          <a:ext cx="8686800" cy="407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 algn="ctr">
              <a:buNone/>
            </a:pPr>
            <a:r>
              <a:rPr lang="ru-RU" sz="900" b="1" dirty="0" smtClean="0">
                <a:solidFill>
                  <a:schemeClr val="tx1"/>
                </a:solidFill>
              </a:rPr>
              <a:t>г. Костомукша</a:t>
            </a:r>
            <a:endParaRPr lang="ru-RU" sz="900" dirty="0" smtClean="0">
              <a:solidFill>
                <a:schemeClr val="tx1"/>
              </a:solidFill>
            </a:endParaRPr>
          </a:p>
          <a:p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Падающая металлическая распорка травмировала работника И., который в результате, получил тяжелую черепно-мозговую травму. Каска работнику </a:t>
            </a:r>
          </a:p>
          <a:p>
            <a:pPr algn="ctr"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была выдана, но он ее не использовал.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3" descr="IMG_06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3619500" cy="2714625"/>
          </a:xfrm>
          <a:prstGeom prst="rect">
            <a:avLst/>
          </a:prstGeom>
          <a:noFill/>
        </p:spPr>
      </p:pic>
      <p:pic>
        <p:nvPicPr>
          <p:cNvPr id="6" name="Рисунок 4" descr="IMG_06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714750" cy="2781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несчастных случаев с тяжелым исходом.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algn="ctr">
              <a:buNone/>
            </a:pPr>
            <a:r>
              <a:rPr lang="ru-RU" sz="900" b="1" dirty="0" smtClean="0">
                <a:solidFill>
                  <a:schemeClr val="tx1"/>
                </a:solidFill>
              </a:rPr>
              <a:t>г. Петрозаводск.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Работник  выполнял работы по демонтажу старых листов шифера. Во время выполнения работ  работник на листе шифера съехал  к  краю кровли и упал вместе с этим листом вниз. Работник погиб.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\\192.168.210.15\федоров\Федоров 2010\21 Расследования\4 Расследование смертельного с Пастанен\Пастонен Фото2\Фото ГИТ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3463622" cy="259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192.168.210.15\федоров\Федоров 2010\21 Расследования\4 Расследование смертельного с Пастанен\Пастонен Фото2\Фото ГИТ 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 algn="ctr">
              <a:buNone/>
            </a:pPr>
            <a:r>
              <a:rPr lang="ru-RU" sz="900" b="1" dirty="0" smtClean="0">
                <a:solidFill>
                  <a:schemeClr val="tx1"/>
                </a:solidFill>
              </a:rPr>
              <a:t>г. Беломорск.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При разборке кирпичной кладки, кирпичи сбрасывались вниз. В результате проходивший около дома работник получил повреждения сбрасываемыми кирпичами. Работник погиб.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\\192.168.210.15\федоров\Федоров 2010\21 Расследования\5 Расследование смертельного с Антошкиным\Фото ТСМ Беломорск\ДОМ\омп\DSC027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192.168.210.15\федоров\Федоров 2010\21 Расследования\5 Расследование смертельного с Антошкиным\Фото ТСМ Беломорск\ДОМ\омп\DSC027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43182"/>
            <a:ext cx="2998690" cy="361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 algn="ctr">
              <a:buNone/>
            </a:pPr>
            <a:r>
              <a:rPr lang="ru-RU" sz="900" b="1" dirty="0" smtClean="0">
                <a:solidFill>
                  <a:schemeClr val="tx1"/>
                </a:solidFill>
              </a:rPr>
              <a:t>г. Петрозаводск.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При  производстве кирпичной кладки каменщик упал вниз. Тяжелая травма.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\\192.168.210.15\федоров\Федоров 2010\21 Расследования\6 Расследование Лукин\КСМ Фото\IMG_08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357430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192.168.210.15\федоров\Федоров 2011\3   Расследования\1 Рассл-е КСМ\Фото осмотр 2\IMG_09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 algn="ctr">
              <a:buNone/>
            </a:pPr>
            <a:r>
              <a:rPr lang="ru-RU" sz="900" b="1" dirty="0" smtClean="0">
                <a:solidFill>
                  <a:schemeClr val="tx1"/>
                </a:solidFill>
              </a:rPr>
              <a:t>г. Петрозаводск.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900" dirty="0" smtClean="0">
                <a:solidFill>
                  <a:schemeClr val="tx1"/>
                </a:solidFill>
              </a:rPr>
              <a:t>При  замене кровли ангара работник съехал по листам кровли вниз. Тяжелая травма. Повреждение позвоночника. Впоследствии работник скончался.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78-8C9F-4EDC-AEDF-8171288CE84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 descr="\\192.168.210.15\федоров\Рабочие фото\IMG_00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318345" cy="248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192.168.210.15\федоров\Рабочие фото\IMG_0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26432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1282</TotalTime>
  <Words>2135</Words>
  <Application>Microsoft Office PowerPoint</Application>
  <PresentationFormat>Экран (4:3)</PresentationFormat>
  <Paragraphs>311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Система управления охраной труда, как основополагающий элемент сохранения жизни и здоровья работников организации в процессе трудовой деятельности      2019       </vt:lpstr>
      <vt:lpstr>Сведения о количестве групповых несчастных случаев (с тяжелыми последствиями), несчастных случаев с тяжелым и смертельным исходом, зарегистрированных  и расследованных  государственной инспекцией труда в республике Карелия  за 8 месяцев 2018 года и  8 месяцев 2019 года</vt:lpstr>
      <vt:lpstr>Общее количество несчастных случаев на производстве (в том числе - легких), зарегистрированных в республике Карелия  за 6 месяцев 2019 года, по сравнению с аналогичным периодом 2018 года</vt:lpstr>
      <vt:lpstr>Число профессиональных заболеваний установленных за 6 месяцев 2019 года, по сравнению с аналогичным периодом 2018 года. (к преобладающему диагнозу профзаболеваний относится вибрационная болезнь и заболевания, связанные с воздействием шума)</vt:lpstr>
      <vt:lpstr>Слайд 5</vt:lpstr>
      <vt:lpstr>Слайд 6</vt:lpstr>
      <vt:lpstr>Слайд 7</vt:lpstr>
      <vt:lpstr>Слайд 8</vt:lpstr>
      <vt:lpstr>Слайд 9</vt:lpstr>
      <vt:lpstr>выполнение работ на высоте на одной из  строительных площадок</vt:lpstr>
      <vt:lpstr>Нормативные акты Определяющие Создание и функционирование системы управления охраной труда</vt:lpstr>
      <vt:lpstr>Слайд 12</vt:lpstr>
      <vt:lpstr>Слайд 13</vt:lpstr>
      <vt:lpstr>Слайд 14</vt:lpstr>
      <vt:lpstr>Слайд 15</vt:lpstr>
      <vt:lpstr>Слайд 16</vt:lpstr>
      <vt:lpstr>Слайд 17</vt:lpstr>
      <vt:lpstr>ИЗУЧЕНИЕ СУОТ ПРИ несчастном случае со смертельным исходом, произошедший в Результате Общего Заболевания</vt:lpstr>
      <vt:lpstr>процедура обеспечения безопасного выполнения подрядных работ и снабжения безопасной продукцией. </vt:lpstr>
      <vt:lpstr>Нарушения по созданию и функционированию СУОТ выявленных при расследовании тяжелого несчастного случая произошедшего 22.08.2019 года.</vt:lpstr>
      <vt:lpstr>Фотографии с места вышеуказанного несчастного случая</vt:lpstr>
      <vt:lpstr>Расследованием установлено: </vt:lpstr>
      <vt:lpstr>Государственная инспекция труда в Республике Карелия информирует работодателей  Республики  Карелия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охраной труда, как основополагающий элемент сохранения жизни и здоровья работников организации в процессе трудовой деятельности</dc:title>
  <dc:creator>GIT-8</dc:creator>
  <cp:lastModifiedBy>GIT-8</cp:lastModifiedBy>
  <cp:revision>178</cp:revision>
  <dcterms:created xsi:type="dcterms:W3CDTF">2019-09-10T13:25:14Z</dcterms:created>
  <dcterms:modified xsi:type="dcterms:W3CDTF">2019-09-24T07:24:21Z</dcterms:modified>
</cp:coreProperties>
</file>